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2" r:id="rId6"/>
    <p:sldId id="260" r:id="rId7"/>
    <p:sldId id="261" r:id="rId8"/>
    <p:sldId id="273"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73" d="100"/>
          <a:sy n="73" d="100"/>
        </p:scale>
        <p:origin x="4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6527F4E-C3DC-40E0-AE1C-C6F48433E390}"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3326014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27F4E-C3DC-40E0-AE1C-C6F48433E390}"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423722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27F4E-C3DC-40E0-AE1C-C6F48433E390}"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1496260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27F4E-C3DC-40E0-AE1C-C6F48433E390}"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7CE2D-B423-4628-BA19-9F4D229FA36E}"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61449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27F4E-C3DC-40E0-AE1C-C6F48433E390}"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1876612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6527F4E-C3DC-40E0-AE1C-C6F48433E390}"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175026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6527F4E-C3DC-40E0-AE1C-C6F48433E390}"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3328210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27F4E-C3DC-40E0-AE1C-C6F48433E390}"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3198313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27F4E-C3DC-40E0-AE1C-C6F48433E390}"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3678339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27F4E-C3DC-40E0-AE1C-C6F48433E390}"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42204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27F4E-C3DC-40E0-AE1C-C6F48433E390}"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238687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27F4E-C3DC-40E0-AE1C-C6F48433E390}"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1076457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27F4E-C3DC-40E0-AE1C-C6F48433E390}"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2973923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27F4E-C3DC-40E0-AE1C-C6F48433E390}"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518455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27F4E-C3DC-40E0-AE1C-C6F48433E390}" type="datetimeFigureOut">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439202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27F4E-C3DC-40E0-AE1C-C6F48433E390}"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1194886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27F4E-C3DC-40E0-AE1C-C6F48433E390}"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7CE2D-B423-4628-BA19-9F4D229FA36E}" type="slidenum">
              <a:rPr lang="en-US" smtClean="0"/>
              <a:t>‹#›</a:t>
            </a:fld>
            <a:endParaRPr lang="en-US"/>
          </a:p>
        </p:txBody>
      </p:sp>
    </p:spTree>
    <p:extLst>
      <p:ext uri="{BB962C8B-B14F-4D97-AF65-F5344CB8AC3E}">
        <p14:creationId xmlns:p14="http://schemas.microsoft.com/office/powerpoint/2010/main" val="2792727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6527F4E-C3DC-40E0-AE1C-C6F48433E390}" type="datetimeFigureOut">
              <a:rPr lang="en-US" smtClean="0"/>
              <a:t>10/3/2023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007CE2D-B423-4628-BA19-9F4D229FA36E}" type="slidenum">
              <a:rPr lang="en-US" smtClean="0"/>
              <a:t>‹#›</a:t>
            </a:fld>
            <a:endParaRPr lang="en-US"/>
          </a:p>
        </p:txBody>
      </p:sp>
    </p:spTree>
    <p:extLst>
      <p:ext uri="{BB962C8B-B14F-4D97-AF65-F5344CB8AC3E}">
        <p14:creationId xmlns:p14="http://schemas.microsoft.com/office/powerpoint/2010/main" val="62392287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159BFB-AA3A-5635-F0BA-D02874DE8FEA}"/>
              </a:ext>
            </a:extLst>
          </p:cNvPr>
          <p:cNvSpPr/>
          <p:nvPr/>
        </p:nvSpPr>
        <p:spPr>
          <a:xfrm>
            <a:off x="3361213" y="407015"/>
            <a:ext cx="5469574" cy="3724096"/>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Age of Exploration</a:t>
            </a:r>
          </a:p>
          <a:p>
            <a:pPr algn="ctr"/>
            <a:endPar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Part 1-</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Africa and Europe </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in the 1400s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227606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195943" y="391886"/>
            <a:ext cx="11795760" cy="1938992"/>
          </a:xfrm>
          <a:prstGeom prst="rect">
            <a:avLst/>
          </a:prstGeom>
          <a:noFill/>
        </p:spPr>
        <p:txBody>
          <a:bodyPr wrap="square" rtlCol="0">
            <a:spAutoFit/>
          </a:bodyPr>
          <a:lstStyle/>
          <a:p>
            <a:pPr algn="ctr"/>
            <a:r>
              <a:rPr lang="en-US" sz="4000" dirty="0">
                <a:latin typeface="Bookman Old Style" panose="02050604050505020204" pitchFamily="18" charset="0"/>
              </a:rPr>
              <a:t>However, many people in Western Europe were beginning to become more curious about the world around them.</a:t>
            </a:r>
          </a:p>
        </p:txBody>
      </p:sp>
      <p:pic>
        <p:nvPicPr>
          <p:cNvPr id="5" name="Picture 4">
            <a:extLst>
              <a:ext uri="{FF2B5EF4-FFF2-40B4-BE49-F238E27FC236}">
                <a16:creationId xmlns:a16="http://schemas.microsoft.com/office/drawing/2014/main" id="{BB99386C-1D3D-3E05-E871-6974FD67E51D}"/>
              </a:ext>
            </a:extLst>
          </p:cNvPr>
          <p:cNvPicPr>
            <a:picLocks noChangeAspect="1"/>
          </p:cNvPicPr>
          <p:nvPr/>
        </p:nvPicPr>
        <p:blipFill>
          <a:blip r:embed="rId2"/>
          <a:stretch>
            <a:fillRect/>
          </a:stretch>
        </p:blipFill>
        <p:spPr>
          <a:xfrm>
            <a:off x="3009410" y="2367822"/>
            <a:ext cx="5964109" cy="4411242"/>
          </a:xfrm>
          <a:prstGeom prst="rect">
            <a:avLst/>
          </a:prstGeom>
        </p:spPr>
      </p:pic>
    </p:spTree>
    <p:extLst>
      <p:ext uri="{BB962C8B-B14F-4D97-AF65-F5344CB8AC3E}">
        <p14:creationId xmlns:p14="http://schemas.microsoft.com/office/powerpoint/2010/main" val="3611616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195943" y="391886"/>
            <a:ext cx="11795760" cy="2554545"/>
          </a:xfrm>
          <a:prstGeom prst="rect">
            <a:avLst/>
          </a:prstGeom>
          <a:noFill/>
        </p:spPr>
        <p:txBody>
          <a:bodyPr wrap="square" rtlCol="0">
            <a:spAutoFit/>
          </a:bodyPr>
          <a:lstStyle/>
          <a:p>
            <a:pPr algn="ctr"/>
            <a:r>
              <a:rPr lang="en-US" sz="4000" dirty="0">
                <a:latin typeface="Bookman Old Style" panose="02050604050505020204" pitchFamily="18" charset="0"/>
              </a:rPr>
              <a:t>Life in Europe was becoming more prosperous, and people learned about explorers like Marco Polo and his adventures in Asia.  </a:t>
            </a:r>
          </a:p>
        </p:txBody>
      </p:sp>
      <p:pic>
        <p:nvPicPr>
          <p:cNvPr id="3" name="Picture 2">
            <a:extLst>
              <a:ext uri="{FF2B5EF4-FFF2-40B4-BE49-F238E27FC236}">
                <a16:creationId xmlns:a16="http://schemas.microsoft.com/office/drawing/2014/main" id="{A338F72E-A17A-D992-107E-779B4C6A6176}"/>
              </a:ext>
            </a:extLst>
          </p:cNvPr>
          <p:cNvPicPr>
            <a:picLocks noChangeAspect="1"/>
          </p:cNvPicPr>
          <p:nvPr/>
        </p:nvPicPr>
        <p:blipFill>
          <a:blip r:embed="rId2"/>
          <a:stretch>
            <a:fillRect/>
          </a:stretch>
        </p:blipFill>
        <p:spPr>
          <a:xfrm>
            <a:off x="2526223" y="2946431"/>
            <a:ext cx="7640664" cy="3820332"/>
          </a:xfrm>
          <a:prstGeom prst="rect">
            <a:avLst/>
          </a:prstGeom>
        </p:spPr>
      </p:pic>
    </p:spTree>
    <p:extLst>
      <p:ext uri="{BB962C8B-B14F-4D97-AF65-F5344CB8AC3E}">
        <p14:creationId xmlns:p14="http://schemas.microsoft.com/office/powerpoint/2010/main" val="3923509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6096000" y="174910"/>
            <a:ext cx="5895703" cy="6247864"/>
          </a:xfrm>
          <a:prstGeom prst="rect">
            <a:avLst/>
          </a:prstGeom>
          <a:noFill/>
        </p:spPr>
        <p:txBody>
          <a:bodyPr wrap="square" rtlCol="0">
            <a:spAutoFit/>
          </a:bodyPr>
          <a:lstStyle/>
          <a:p>
            <a:pPr algn="ctr"/>
            <a:r>
              <a:rPr lang="en-US" sz="4000" dirty="0">
                <a:latin typeface="Bookman Old Style" panose="02050604050505020204" pitchFamily="18" charset="0"/>
              </a:rPr>
              <a:t>Several countries started to explore further and further from home.  Portugal led the way with Prince Henry, who became known as Henry the Navigator, sponsoring many voyages.</a:t>
            </a:r>
          </a:p>
        </p:txBody>
      </p:sp>
      <p:pic>
        <p:nvPicPr>
          <p:cNvPr id="3" name="Picture 2">
            <a:extLst>
              <a:ext uri="{FF2B5EF4-FFF2-40B4-BE49-F238E27FC236}">
                <a16:creationId xmlns:a16="http://schemas.microsoft.com/office/drawing/2014/main" id="{514D5C48-2DB4-A01E-A547-6E6439F7F082}"/>
              </a:ext>
            </a:extLst>
          </p:cNvPr>
          <p:cNvPicPr>
            <a:picLocks noChangeAspect="1"/>
          </p:cNvPicPr>
          <p:nvPr/>
        </p:nvPicPr>
        <p:blipFill>
          <a:blip r:embed="rId2"/>
          <a:stretch>
            <a:fillRect/>
          </a:stretch>
        </p:blipFill>
        <p:spPr>
          <a:xfrm>
            <a:off x="685911" y="723955"/>
            <a:ext cx="5410089" cy="5410089"/>
          </a:xfrm>
          <a:prstGeom prst="rect">
            <a:avLst/>
          </a:prstGeom>
        </p:spPr>
      </p:pic>
    </p:spTree>
    <p:extLst>
      <p:ext uri="{BB962C8B-B14F-4D97-AF65-F5344CB8AC3E}">
        <p14:creationId xmlns:p14="http://schemas.microsoft.com/office/powerpoint/2010/main" val="1888299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403858" y="305068"/>
            <a:ext cx="4221074" cy="6247864"/>
          </a:xfrm>
          <a:prstGeom prst="rect">
            <a:avLst/>
          </a:prstGeom>
          <a:noFill/>
        </p:spPr>
        <p:txBody>
          <a:bodyPr wrap="square" rtlCol="0">
            <a:spAutoFit/>
          </a:bodyPr>
          <a:lstStyle/>
          <a:p>
            <a:pPr algn="ctr"/>
            <a:r>
              <a:rPr lang="en-US" sz="4000" dirty="0">
                <a:latin typeface="Bookman Old Style" panose="02050604050505020204" pitchFamily="18" charset="0"/>
              </a:rPr>
              <a:t>Advances in navigation and technology led the way.  A new type of ship, called a caravel, was designed which made sea travel easier and safer.</a:t>
            </a:r>
          </a:p>
        </p:txBody>
      </p:sp>
      <p:pic>
        <p:nvPicPr>
          <p:cNvPr id="3" name="Picture 2">
            <a:extLst>
              <a:ext uri="{FF2B5EF4-FFF2-40B4-BE49-F238E27FC236}">
                <a16:creationId xmlns:a16="http://schemas.microsoft.com/office/drawing/2014/main" id="{C5939CCF-CE14-7D6D-6B99-F54E3FF52EFA}"/>
              </a:ext>
            </a:extLst>
          </p:cNvPr>
          <p:cNvPicPr>
            <a:picLocks noChangeAspect="1"/>
          </p:cNvPicPr>
          <p:nvPr/>
        </p:nvPicPr>
        <p:blipFill>
          <a:blip r:embed="rId2"/>
          <a:stretch>
            <a:fillRect/>
          </a:stretch>
        </p:blipFill>
        <p:spPr>
          <a:xfrm>
            <a:off x="4966642" y="921018"/>
            <a:ext cx="6821500" cy="5247307"/>
          </a:xfrm>
          <a:prstGeom prst="rect">
            <a:avLst/>
          </a:prstGeom>
        </p:spPr>
      </p:pic>
    </p:spTree>
    <p:extLst>
      <p:ext uri="{BB962C8B-B14F-4D97-AF65-F5344CB8AC3E}">
        <p14:creationId xmlns:p14="http://schemas.microsoft.com/office/powerpoint/2010/main" val="604356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195943" y="391886"/>
            <a:ext cx="11795760" cy="2554545"/>
          </a:xfrm>
          <a:prstGeom prst="rect">
            <a:avLst/>
          </a:prstGeom>
          <a:noFill/>
        </p:spPr>
        <p:txBody>
          <a:bodyPr wrap="square" rtlCol="0">
            <a:spAutoFit/>
          </a:bodyPr>
          <a:lstStyle/>
          <a:p>
            <a:pPr algn="ctr"/>
            <a:r>
              <a:rPr lang="en-US" sz="4000" dirty="0">
                <a:latin typeface="Bookman Old Style" panose="02050604050505020204" pitchFamily="18" charset="0"/>
              </a:rPr>
              <a:t>Prince Henry wanted to find an all-water route to Asia, learn more about the ocean and lands beyond it, and spread Christianity to those new lands.</a:t>
            </a:r>
          </a:p>
        </p:txBody>
      </p:sp>
      <p:pic>
        <p:nvPicPr>
          <p:cNvPr id="3" name="Picture 2">
            <a:extLst>
              <a:ext uri="{FF2B5EF4-FFF2-40B4-BE49-F238E27FC236}">
                <a16:creationId xmlns:a16="http://schemas.microsoft.com/office/drawing/2014/main" id="{7A634182-C2DC-4CDC-9842-F0D3E1835C9C}"/>
              </a:ext>
            </a:extLst>
          </p:cNvPr>
          <p:cNvPicPr>
            <a:picLocks noChangeAspect="1"/>
          </p:cNvPicPr>
          <p:nvPr/>
        </p:nvPicPr>
        <p:blipFill>
          <a:blip r:embed="rId2"/>
          <a:stretch>
            <a:fillRect/>
          </a:stretch>
        </p:blipFill>
        <p:spPr>
          <a:xfrm>
            <a:off x="3236323" y="2946431"/>
            <a:ext cx="5715000" cy="3686175"/>
          </a:xfrm>
          <a:prstGeom prst="rect">
            <a:avLst/>
          </a:prstGeom>
        </p:spPr>
      </p:pic>
    </p:spTree>
    <p:extLst>
      <p:ext uri="{BB962C8B-B14F-4D97-AF65-F5344CB8AC3E}">
        <p14:creationId xmlns:p14="http://schemas.microsoft.com/office/powerpoint/2010/main" val="2373392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6599565" y="453880"/>
            <a:ext cx="4599011" cy="5632311"/>
          </a:xfrm>
          <a:prstGeom prst="rect">
            <a:avLst/>
          </a:prstGeom>
          <a:noFill/>
        </p:spPr>
        <p:txBody>
          <a:bodyPr wrap="square" rtlCol="0">
            <a:spAutoFit/>
          </a:bodyPr>
          <a:lstStyle/>
          <a:p>
            <a:pPr algn="ctr"/>
            <a:r>
              <a:rPr lang="en-US" sz="4000" dirty="0">
                <a:latin typeface="Bookman Old Style" panose="02050604050505020204" pitchFamily="18" charset="0"/>
              </a:rPr>
              <a:t>Portugal explored the West African coast and began trading with the people there.  By the 1440s, the Portuguese started to trade for slaves.</a:t>
            </a:r>
          </a:p>
        </p:txBody>
      </p:sp>
      <p:pic>
        <p:nvPicPr>
          <p:cNvPr id="3" name="Picture 2">
            <a:extLst>
              <a:ext uri="{FF2B5EF4-FFF2-40B4-BE49-F238E27FC236}">
                <a16:creationId xmlns:a16="http://schemas.microsoft.com/office/drawing/2014/main" id="{E269684A-5FB7-3612-88A6-30D73376E42B}"/>
              </a:ext>
            </a:extLst>
          </p:cNvPr>
          <p:cNvPicPr>
            <a:picLocks noChangeAspect="1"/>
          </p:cNvPicPr>
          <p:nvPr/>
        </p:nvPicPr>
        <p:blipFill>
          <a:blip r:embed="rId2"/>
          <a:stretch>
            <a:fillRect/>
          </a:stretch>
        </p:blipFill>
        <p:spPr>
          <a:xfrm>
            <a:off x="993424" y="238601"/>
            <a:ext cx="4833938" cy="6380798"/>
          </a:xfrm>
          <a:prstGeom prst="rect">
            <a:avLst/>
          </a:prstGeom>
        </p:spPr>
      </p:pic>
    </p:spTree>
    <p:extLst>
      <p:ext uri="{BB962C8B-B14F-4D97-AF65-F5344CB8AC3E}">
        <p14:creationId xmlns:p14="http://schemas.microsoft.com/office/powerpoint/2010/main" val="409721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195943" y="391886"/>
            <a:ext cx="5104477" cy="6247864"/>
          </a:xfrm>
          <a:prstGeom prst="rect">
            <a:avLst/>
          </a:prstGeom>
          <a:noFill/>
        </p:spPr>
        <p:txBody>
          <a:bodyPr wrap="square" rtlCol="0">
            <a:spAutoFit/>
          </a:bodyPr>
          <a:lstStyle/>
          <a:p>
            <a:pPr algn="ctr"/>
            <a:r>
              <a:rPr lang="en-US" sz="4000" dirty="0">
                <a:latin typeface="Bookman Old Style" panose="02050604050505020204" pitchFamily="18" charset="0"/>
              </a:rPr>
              <a:t>Many of these slaves were sent to the Cape Verde Islands off the West African coast where they would work on sugar cane plantations.  This was the start of plantation slavery.</a:t>
            </a:r>
          </a:p>
        </p:txBody>
      </p:sp>
      <p:pic>
        <p:nvPicPr>
          <p:cNvPr id="3" name="Picture 2">
            <a:extLst>
              <a:ext uri="{FF2B5EF4-FFF2-40B4-BE49-F238E27FC236}">
                <a16:creationId xmlns:a16="http://schemas.microsoft.com/office/drawing/2014/main" id="{6B8CF0B8-16CB-3E20-421C-093A48AAA7CB}"/>
              </a:ext>
            </a:extLst>
          </p:cNvPr>
          <p:cNvPicPr>
            <a:picLocks noChangeAspect="1"/>
          </p:cNvPicPr>
          <p:nvPr/>
        </p:nvPicPr>
        <p:blipFill>
          <a:blip r:embed="rId2"/>
          <a:stretch>
            <a:fillRect/>
          </a:stretch>
        </p:blipFill>
        <p:spPr>
          <a:xfrm>
            <a:off x="5513495" y="0"/>
            <a:ext cx="6482562" cy="6858000"/>
          </a:xfrm>
          <a:prstGeom prst="rect">
            <a:avLst/>
          </a:prstGeom>
        </p:spPr>
      </p:pic>
      <p:sp>
        <p:nvSpPr>
          <p:cNvPr id="4" name="Oval 3">
            <a:extLst>
              <a:ext uri="{FF2B5EF4-FFF2-40B4-BE49-F238E27FC236}">
                <a16:creationId xmlns:a16="http://schemas.microsoft.com/office/drawing/2014/main" id="{2F0E8A6A-040C-0574-FD74-829EDC832418}"/>
              </a:ext>
            </a:extLst>
          </p:cNvPr>
          <p:cNvSpPr/>
          <p:nvPr/>
        </p:nvSpPr>
        <p:spPr>
          <a:xfrm>
            <a:off x="6276814" y="3936569"/>
            <a:ext cx="1193369" cy="100739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57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195943" y="391886"/>
            <a:ext cx="11795760" cy="1938992"/>
          </a:xfrm>
          <a:prstGeom prst="rect">
            <a:avLst/>
          </a:prstGeom>
          <a:noFill/>
        </p:spPr>
        <p:txBody>
          <a:bodyPr wrap="square" rtlCol="0">
            <a:spAutoFit/>
          </a:bodyPr>
          <a:lstStyle/>
          <a:p>
            <a:pPr algn="ctr"/>
            <a:r>
              <a:rPr lang="en-US" sz="4000" dirty="0">
                <a:latin typeface="Bookman Old Style" panose="02050604050505020204" pitchFamily="18" charset="0"/>
              </a:rPr>
              <a:t>In 1497, Portuguese explorer, Vasco da Gama made his way to India.  They had finally found an all-water route to Asia.</a:t>
            </a:r>
          </a:p>
        </p:txBody>
      </p:sp>
      <p:pic>
        <p:nvPicPr>
          <p:cNvPr id="3" name="Picture 2">
            <a:extLst>
              <a:ext uri="{FF2B5EF4-FFF2-40B4-BE49-F238E27FC236}">
                <a16:creationId xmlns:a16="http://schemas.microsoft.com/office/drawing/2014/main" id="{11CAF49D-FC60-6431-5A50-8A794F7C4EBE}"/>
              </a:ext>
            </a:extLst>
          </p:cNvPr>
          <p:cNvPicPr>
            <a:picLocks noChangeAspect="1"/>
          </p:cNvPicPr>
          <p:nvPr/>
        </p:nvPicPr>
        <p:blipFill>
          <a:blip r:embed="rId2"/>
          <a:stretch>
            <a:fillRect/>
          </a:stretch>
        </p:blipFill>
        <p:spPr>
          <a:xfrm>
            <a:off x="1036773" y="2269560"/>
            <a:ext cx="5670488" cy="4515126"/>
          </a:xfrm>
          <a:prstGeom prst="rect">
            <a:avLst/>
          </a:prstGeom>
        </p:spPr>
      </p:pic>
      <p:pic>
        <p:nvPicPr>
          <p:cNvPr id="4" name="Picture 3">
            <a:extLst>
              <a:ext uri="{FF2B5EF4-FFF2-40B4-BE49-F238E27FC236}">
                <a16:creationId xmlns:a16="http://schemas.microsoft.com/office/drawing/2014/main" id="{3CEFB1AA-2BA5-1947-3728-43A906DBD33C}"/>
              </a:ext>
            </a:extLst>
          </p:cNvPr>
          <p:cNvPicPr>
            <a:picLocks noChangeAspect="1"/>
          </p:cNvPicPr>
          <p:nvPr/>
        </p:nvPicPr>
        <p:blipFill rotWithShape="1">
          <a:blip r:embed="rId3"/>
          <a:srcRect t="8287"/>
          <a:stretch/>
        </p:blipFill>
        <p:spPr>
          <a:xfrm>
            <a:off x="7548090" y="2269560"/>
            <a:ext cx="3990103" cy="4527122"/>
          </a:xfrm>
          <a:prstGeom prst="rect">
            <a:avLst/>
          </a:prstGeom>
        </p:spPr>
      </p:pic>
    </p:spTree>
    <p:extLst>
      <p:ext uri="{BB962C8B-B14F-4D97-AF65-F5344CB8AC3E}">
        <p14:creationId xmlns:p14="http://schemas.microsoft.com/office/powerpoint/2010/main" val="2461337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198120" y="391886"/>
            <a:ext cx="11795760" cy="1938992"/>
          </a:xfrm>
          <a:prstGeom prst="rect">
            <a:avLst/>
          </a:prstGeom>
          <a:noFill/>
        </p:spPr>
        <p:txBody>
          <a:bodyPr wrap="square" rtlCol="0">
            <a:spAutoFit/>
          </a:bodyPr>
          <a:lstStyle/>
          <a:p>
            <a:pPr algn="ctr"/>
            <a:r>
              <a:rPr lang="en-US" sz="4000" dirty="0">
                <a:latin typeface="Bookman Old Style" panose="02050604050505020204" pitchFamily="18" charset="0"/>
              </a:rPr>
              <a:t>This ended Italy’s monopoly of trade with Asia and Lisbon, Portugal, became the richest port in Europe.</a:t>
            </a:r>
          </a:p>
        </p:txBody>
      </p:sp>
      <p:pic>
        <p:nvPicPr>
          <p:cNvPr id="3" name="Picture 2">
            <a:extLst>
              <a:ext uri="{FF2B5EF4-FFF2-40B4-BE49-F238E27FC236}">
                <a16:creationId xmlns:a16="http://schemas.microsoft.com/office/drawing/2014/main" id="{492104BA-405D-5640-610C-584E9DB89807}"/>
              </a:ext>
            </a:extLst>
          </p:cNvPr>
          <p:cNvPicPr>
            <a:picLocks noChangeAspect="1"/>
          </p:cNvPicPr>
          <p:nvPr/>
        </p:nvPicPr>
        <p:blipFill>
          <a:blip r:embed="rId2"/>
          <a:stretch>
            <a:fillRect/>
          </a:stretch>
        </p:blipFill>
        <p:spPr>
          <a:xfrm>
            <a:off x="371959" y="2330878"/>
            <a:ext cx="4252267" cy="4299911"/>
          </a:xfrm>
          <a:prstGeom prst="rect">
            <a:avLst/>
          </a:prstGeom>
        </p:spPr>
      </p:pic>
      <p:pic>
        <p:nvPicPr>
          <p:cNvPr id="4" name="Picture 3">
            <a:extLst>
              <a:ext uri="{FF2B5EF4-FFF2-40B4-BE49-F238E27FC236}">
                <a16:creationId xmlns:a16="http://schemas.microsoft.com/office/drawing/2014/main" id="{41F92B92-771B-33E1-C429-5CD7F4A9714E}"/>
              </a:ext>
            </a:extLst>
          </p:cNvPr>
          <p:cNvPicPr>
            <a:picLocks noChangeAspect="1"/>
          </p:cNvPicPr>
          <p:nvPr/>
        </p:nvPicPr>
        <p:blipFill>
          <a:blip r:embed="rId3"/>
          <a:stretch>
            <a:fillRect/>
          </a:stretch>
        </p:blipFill>
        <p:spPr>
          <a:xfrm>
            <a:off x="4849531" y="2652301"/>
            <a:ext cx="7142172" cy="3749640"/>
          </a:xfrm>
          <a:prstGeom prst="rect">
            <a:avLst/>
          </a:prstGeom>
        </p:spPr>
      </p:pic>
    </p:spTree>
    <p:extLst>
      <p:ext uri="{BB962C8B-B14F-4D97-AF65-F5344CB8AC3E}">
        <p14:creationId xmlns:p14="http://schemas.microsoft.com/office/powerpoint/2010/main" val="2030697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396240" y="378823"/>
            <a:ext cx="11795760" cy="1323439"/>
          </a:xfrm>
          <a:prstGeom prst="rect">
            <a:avLst/>
          </a:prstGeom>
          <a:noFill/>
        </p:spPr>
        <p:txBody>
          <a:bodyPr wrap="square" rtlCol="0">
            <a:spAutoFit/>
          </a:bodyPr>
          <a:lstStyle/>
          <a:p>
            <a:pPr algn="ctr"/>
            <a:r>
              <a:rPr lang="en-US" sz="4000" dirty="0">
                <a:latin typeface="Bookman Old Style" panose="02050604050505020204" pitchFamily="18" charset="0"/>
              </a:rPr>
              <a:t>By the 1400s, people in West Africa had been thriving for hundreds of years.</a:t>
            </a:r>
          </a:p>
        </p:txBody>
      </p:sp>
      <p:pic>
        <p:nvPicPr>
          <p:cNvPr id="3" name="Picture 2">
            <a:extLst>
              <a:ext uri="{FF2B5EF4-FFF2-40B4-BE49-F238E27FC236}">
                <a16:creationId xmlns:a16="http://schemas.microsoft.com/office/drawing/2014/main" id="{941CE1E9-9525-0396-4240-C2C2D369B296}"/>
              </a:ext>
            </a:extLst>
          </p:cNvPr>
          <p:cNvPicPr>
            <a:picLocks noChangeAspect="1"/>
          </p:cNvPicPr>
          <p:nvPr/>
        </p:nvPicPr>
        <p:blipFill rotWithShape="1">
          <a:blip r:embed="rId2"/>
          <a:srcRect b="40000"/>
          <a:stretch/>
        </p:blipFill>
        <p:spPr>
          <a:xfrm>
            <a:off x="2504891" y="1826448"/>
            <a:ext cx="7182218" cy="4783357"/>
          </a:xfrm>
          <a:prstGeom prst="rect">
            <a:avLst/>
          </a:prstGeom>
        </p:spPr>
      </p:pic>
    </p:spTree>
    <p:extLst>
      <p:ext uri="{BB962C8B-B14F-4D97-AF65-F5344CB8AC3E}">
        <p14:creationId xmlns:p14="http://schemas.microsoft.com/office/powerpoint/2010/main" val="2017000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195943" y="391886"/>
            <a:ext cx="11795760" cy="1323439"/>
          </a:xfrm>
          <a:prstGeom prst="rect">
            <a:avLst/>
          </a:prstGeom>
          <a:noFill/>
        </p:spPr>
        <p:txBody>
          <a:bodyPr wrap="square" rtlCol="0">
            <a:spAutoFit/>
          </a:bodyPr>
          <a:lstStyle/>
          <a:p>
            <a:pPr algn="ctr"/>
            <a:r>
              <a:rPr lang="en-US" sz="4000" dirty="0">
                <a:latin typeface="Bookman Old Style" panose="02050604050505020204" pitchFamily="18" charset="0"/>
              </a:rPr>
              <a:t>They had advanced civilizations and large, powerful empires ruled at different times.</a:t>
            </a:r>
          </a:p>
        </p:txBody>
      </p:sp>
      <p:pic>
        <p:nvPicPr>
          <p:cNvPr id="3" name="Picture 2">
            <a:extLst>
              <a:ext uri="{FF2B5EF4-FFF2-40B4-BE49-F238E27FC236}">
                <a16:creationId xmlns:a16="http://schemas.microsoft.com/office/drawing/2014/main" id="{44DA379E-560A-C5E4-6879-74EDA3E670D9}"/>
              </a:ext>
            </a:extLst>
          </p:cNvPr>
          <p:cNvPicPr>
            <a:picLocks noChangeAspect="1"/>
          </p:cNvPicPr>
          <p:nvPr/>
        </p:nvPicPr>
        <p:blipFill>
          <a:blip r:embed="rId2"/>
          <a:stretch>
            <a:fillRect/>
          </a:stretch>
        </p:blipFill>
        <p:spPr>
          <a:xfrm>
            <a:off x="1950413" y="2125387"/>
            <a:ext cx="8572936" cy="4340727"/>
          </a:xfrm>
          <a:prstGeom prst="rect">
            <a:avLst/>
          </a:prstGeom>
        </p:spPr>
      </p:pic>
    </p:spTree>
    <p:extLst>
      <p:ext uri="{BB962C8B-B14F-4D97-AF65-F5344CB8AC3E}">
        <p14:creationId xmlns:p14="http://schemas.microsoft.com/office/powerpoint/2010/main" val="2031924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198120" y="143913"/>
            <a:ext cx="11795760" cy="2554545"/>
          </a:xfrm>
          <a:prstGeom prst="rect">
            <a:avLst/>
          </a:prstGeom>
          <a:noFill/>
        </p:spPr>
        <p:txBody>
          <a:bodyPr wrap="square" rtlCol="0">
            <a:spAutoFit/>
          </a:bodyPr>
          <a:lstStyle/>
          <a:p>
            <a:pPr algn="ctr"/>
            <a:r>
              <a:rPr lang="en-US" sz="4000" dirty="0">
                <a:latin typeface="Bookman Old Style" panose="02050604050505020204" pitchFamily="18" charset="0"/>
              </a:rPr>
              <a:t>Trade was very important to these empires.  West Africans traded with people in Northern Africa and Asia.  The gold-salt trade became very profitable. </a:t>
            </a:r>
          </a:p>
        </p:txBody>
      </p:sp>
      <p:pic>
        <p:nvPicPr>
          <p:cNvPr id="3" name="Picture 2">
            <a:extLst>
              <a:ext uri="{FF2B5EF4-FFF2-40B4-BE49-F238E27FC236}">
                <a16:creationId xmlns:a16="http://schemas.microsoft.com/office/drawing/2014/main" id="{0DC47DB9-81F6-CD83-084D-0202A502BB04}"/>
              </a:ext>
            </a:extLst>
          </p:cNvPr>
          <p:cNvPicPr>
            <a:picLocks noChangeAspect="1"/>
          </p:cNvPicPr>
          <p:nvPr/>
        </p:nvPicPr>
        <p:blipFill rotWithShape="1">
          <a:blip r:embed="rId2"/>
          <a:srcRect t="10003"/>
          <a:stretch/>
        </p:blipFill>
        <p:spPr>
          <a:xfrm>
            <a:off x="105397" y="2698458"/>
            <a:ext cx="6184630" cy="3897281"/>
          </a:xfrm>
          <a:prstGeom prst="rect">
            <a:avLst/>
          </a:prstGeom>
        </p:spPr>
      </p:pic>
      <p:pic>
        <p:nvPicPr>
          <p:cNvPr id="5" name="Picture 4">
            <a:extLst>
              <a:ext uri="{FF2B5EF4-FFF2-40B4-BE49-F238E27FC236}">
                <a16:creationId xmlns:a16="http://schemas.microsoft.com/office/drawing/2014/main" id="{43318910-9CC8-AE89-2262-ED9A76FB787E}"/>
              </a:ext>
            </a:extLst>
          </p:cNvPr>
          <p:cNvPicPr>
            <a:picLocks noChangeAspect="1"/>
          </p:cNvPicPr>
          <p:nvPr/>
        </p:nvPicPr>
        <p:blipFill rotWithShape="1">
          <a:blip r:embed="rId3"/>
          <a:srcRect l="-8140" r="3351"/>
          <a:stretch/>
        </p:blipFill>
        <p:spPr>
          <a:xfrm>
            <a:off x="5901973" y="2719953"/>
            <a:ext cx="6184630" cy="3938225"/>
          </a:xfrm>
          <a:prstGeom prst="rect">
            <a:avLst/>
          </a:prstGeom>
        </p:spPr>
      </p:pic>
    </p:spTree>
    <p:extLst>
      <p:ext uri="{BB962C8B-B14F-4D97-AF65-F5344CB8AC3E}">
        <p14:creationId xmlns:p14="http://schemas.microsoft.com/office/powerpoint/2010/main" val="1500759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0" y="0"/>
            <a:ext cx="12192000" cy="3170099"/>
          </a:xfrm>
          <a:prstGeom prst="rect">
            <a:avLst/>
          </a:prstGeom>
          <a:noFill/>
        </p:spPr>
        <p:txBody>
          <a:bodyPr wrap="square" rtlCol="0">
            <a:spAutoFit/>
          </a:bodyPr>
          <a:lstStyle/>
          <a:p>
            <a:pPr algn="ctr"/>
            <a:r>
              <a:rPr lang="en-US" sz="4000" dirty="0">
                <a:latin typeface="Bookman Old Style" panose="02050604050505020204" pitchFamily="18" charset="0"/>
              </a:rPr>
              <a:t>Cities like Timbuktu became important centers of trade.  Timbuktu was called the “meeting point of the camel and the canoe” because of its location at the crossing point of the trans-Sahara trade routes and the Niger River.</a:t>
            </a:r>
          </a:p>
        </p:txBody>
      </p:sp>
      <p:pic>
        <p:nvPicPr>
          <p:cNvPr id="3" name="Picture 2">
            <a:extLst>
              <a:ext uri="{FF2B5EF4-FFF2-40B4-BE49-F238E27FC236}">
                <a16:creationId xmlns:a16="http://schemas.microsoft.com/office/drawing/2014/main" id="{415D564B-860D-5975-35ED-61E892D09887}"/>
              </a:ext>
            </a:extLst>
          </p:cNvPr>
          <p:cNvPicPr>
            <a:picLocks noChangeAspect="1"/>
          </p:cNvPicPr>
          <p:nvPr/>
        </p:nvPicPr>
        <p:blipFill>
          <a:blip r:embed="rId2"/>
          <a:stretch>
            <a:fillRect/>
          </a:stretch>
        </p:blipFill>
        <p:spPr>
          <a:xfrm>
            <a:off x="3231436" y="3170099"/>
            <a:ext cx="5729127" cy="3666641"/>
          </a:xfrm>
          <a:prstGeom prst="rect">
            <a:avLst/>
          </a:prstGeom>
        </p:spPr>
      </p:pic>
    </p:spTree>
    <p:extLst>
      <p:ext uri="{BB962C8B-B14F-4D97-AF65-F5344CB8AC3E}">
        <p14:creationId xmlns:p14="http://schemas.microsoft.com/office/powerpoint/2010/main" val="1114726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198120" y="251940"/>
            <a:ext cx="11795760" cy="2554545"/>
          </a:xfrm>
          <a:prstGeom prst="rect">
            <a:avLst/>
          </a:prstGeom>
          <a:noFill/>
        </p:spPr>
        <p:txBody>
          <a:bodyPr wrap="square" rtlCol="0">
            <a:spAutoFit/>
          </a:bodyPr>
          <a:lstStyle/>
          <a:p>
            <a:pPr algn="ctr"/>
            <a:r>
              <a:rPr lang="en-US" sz="4000" dirty="0">
                <a:latin typeface="Bookman Old Style" panose="02050604050505020204" pitchFamily="18" charset="0"/>
              </a:rPr>
              <a:t>Through trade, the Muslim religion was introduced to West Africa.  Sometimes people were slow to accept this new religion.  Some mixed Islam with their traditional religion.</a:t>
            </a:r>
          </a:p>
        </p:txBody>
      </p:sp>
      <p:pic>
        <p:nvPicPr>
          <p:cNvPr id="3" name="Picture 2">
            <a:extLst>
              <a:ext uri="{FF2B5EF4-FFF2-40B4-BE49-F238E27FC236}">
                <a16:creationId xmlns:a16="http://schemas.microsoft.com/office/drawing/2014/main" id="{3A387B4E-F5C8-0B6B-D580-2184BF7DB841}"/>
              </a:ext>
            </a:extLst>
          </p:cNvPr>
          <p:cNvPicPr>
            <a:picLocks noChangeAspect="1"/>
          </p:cNvPicPr>
          <p:nvPr/>
        </p:nvPicPr>
        <p:blipFill>
          <a:blip r:embed="rId2"/>
          <a:stretch>
            <a:fillRect/>
          </a:stretch>
        </p:blipFill>
        <p:spPr>
          <a:xfrm>
            <a:off x="2524125" y="2806485"/>
            <a:ext cx="7143750" cy="3962400"/>
          </a:xfrm>
          <a:prstGeom prst="rect">
            <a:avLst/>
          </a:prstGeom>
        </p:spPr>
      </p:pic>
    </p:spTree>
    <p:extLst>
      <p:ext uri="{BB962C8B-B14F-4D97-AF65-F5344CB8AC3E}">
        <p14:creationId xmlns:p14="http://schemas.microsoft.com/office/powerpoint/2010/main" val="292957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195942" y="0"/>
            <a:ext cx="11795760" cy="2554545"/>
          </a:xfrm>
          <a:prstGeom prst="rect">
            <a:avLst/>
          </a:prstGeom>
          <a:noFill/>
        </p:spPr>
        <p:txBody>
          <a:bodyPr wrap="square" rtlCol="0">
            <a:spAutoFit/>
          </a:bodyPr>
          <a:lstStyle/>
          <a:p>
            <a:pPr algn="ctr"/>
            <a:r>
              <a:rPr lang="en-US" sz="4000" dirty="0">
                <a:latin typeface="Bookman Old Style" panose="02050604050505020204" pitchFamily="18" charset="0"/>
              </a:rPr>
              <a:t>Slaves were also part of trading with other regions.  These slaves were sometimes taken to lands as far as Arabia, Persia, India, and even China! </a:t>
            </a:r>
          </a:p>
        </p:txBody>
      </p:sp>
      <p:pic>
        <p:nvPicPr>
          <p:cNvPr id="3" name="Picture 2">
            <a:extLst>
              <a:ext uri="{FF2B5EF4-FFF2-40B4-BE49-F238E27FC236}">
                <a16:creationId xmlns:a16="http://schemas.microsoft.com/office/drawing/2014/main" id="{3B350184-B03E-6ED6-5CC8-23CF51553817}"/>
              </a:ext>
            </a:extLst>
          </p:cNvPr>
          <p:cNvPicPr>
            <a:picLocks noChangeAspect="1"/>
          </p:cNvPicPr>
          <p:nvPr/>
        </p:nvPicPr>
        <p:blipFill>
          <a:blip r:embed="rId2"/>
          <a:stretch>
            <a:fillRect/>
          </a:stretch>
        </p:blipFill>
        <p:spPr>
          <a:xfrm>
            <a:off x="3281768" y="2554545"/>
            <a:ext cx="5934075" cy="4038600"/>
          </a:xfrm>
          <a:prstGeom prst="rect">
            <a:avLst/>
          </a:prstGeom>
        </p:spPr>
      </p:pic>
    </p:spTree>
    <p:extLst>
      <p:ext uri="{BB962C8B-B14F-4D97-AF65-F5344CB8AC3E}">
        <p14:creationId xmlns:p14="http://schemas.microsoft.com/office/powerpoint/2010/main" val="3842993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1EE8F5-5EB2-43FE-40E7-59047ED1D2A2}"/>
              </a:ext>
            </a:extLst>
          </p:cNvPr>
          <p:cNvPicPr>
            <a:picLocks noChangeAspect="1"/>
          </p:cNvPicPr>
          <p:nvPr/>
        </p:nvPicPr>
        <p:blipFill>
          <a:blip r:embed="rId2"/>
          <a:stretch>
            <a:fillRect/>
          </a:stretch>
        </p:blipFill>
        <p:spPr>
          <a:xfrm>
            <a:off x="1790717" y="170482"/>
            <a:ext cx="8444756" cy="6102744"/>
          </a:xfrm>
          <a:prstGeom prst="rect">
            <a:avLst/>
          </a:prstGeom>
        </p:spPr>
      </p:pic>
      <p:sp>
        <p:nvSpPr>
          <p:cNvPr id="3" name="TextBox 2">
            <a:extLst>
              <a:ext uri="{FF2B5EF4-FFF2-40B4-BE49-F238E27FC236}">
                <a16:creationId xmlns:a16="http://schemas.microsoft.com/office/drawing/2014/main" id="{C32B9598-A347-BBEF-D87A-92B482CB7D04}"/>
              </a:ext>
            </a:extLst>
          </p:cNvPr>
          <p:cNvSpPr txBox="1"/>
          <p:nvPr/>
        </p:nvSpPr>
        <p:spPr>
          <a:xfrm>
            <a:off x="3944609" y="6273225"/>
            <a:ext cx="4302781" cy="584775"/>
          </a:xfrm>
          <a:prstGeom prst="rect">
            <a:avLst/>
          </a:prstGeom>
          <a:noFill/>
        </p:spPr>
        <p:txBody>
          <a:bodyPr wrap="none" rtlCol="0">
            <a:spAutoFit/>
          </a:bodyPr>
          <a:lstStyle/>
          <a:p>
            <a:r>
              <a:rPr lang="en-US" sz="3200" dirty="0"/>
              <a:t>Mansa Musa Pilgrimage </a:t>
            </a:r>
          </a:p>
        </p:txBody>
      </p:sp>
    </p:spTree>
    <p:extLst>
      <p:ext uri="{BB962C8B-B14F-4D97-AF65-F5344CB8AC3E}">
        <p14:creationId xmlns:p14="http://schemas.microsoft.com/office/powerpoint/2010/main" val="513507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C242-9CEF-8502-0652-0E946D1ADD4A}"/>
              </a:ext>
            </a:extLst>
          </p:cNvPr>
          <p:cNvSpPr txBox="1"/>
          <p:nvPr/>
        </p:nvSpPr>
        <p:spPr>
          <a:xfrm>
            <a:off x="195942" y="267900"/>
            <a:ext cx="11795760" cy="1938992"/>
          </a:xfrm>
          <a:prstGeom prst="rect">
            <a:avLst/>
          </a:prstGeom>
          <a:noFill/>
        </p:spPr>
        <p:txBody>
          <a:bodyPr wrap="square" rtlCol="0">
            <a:spAutoFit/>
          </a:bodyPr>
          <a:lstStyle/>
          <a:p>
            <a:pPr algn="ctr"/>
            <a:r>
              <a:rPr lang="en-US" sz="4000" dirty="0">
                <a:latin typeface="Bookman Old Style" panose="02050604050505020204" pitchFamily="18" charset="0"/>
              </a:rPr>
              <a:t>By the 1400s, Venice and Genoa (in Italy) controlled most trade in the Mediterranean region. </a:t>
            </a:r>
          </a:p>
        </p:txBody>
      </p:sp>
      <p:pic>
        <p:nvPicPr>
          <p:cNvPr id="3" name="Picture 2">
            <a:extLst>
              <a:ext uri="{FF2B5EF4-FFF2-40B4-BE49-F238E27FC236}">
                <a16:creationId xmlns:a16="http://schemas.microsoft.com/office/drawing/2014/main" id="{CC22FA5C-5C24-D16D-4FDB-EB9B4E83CBC9}"/>
              </a:ext>
            </a:extLst>
          </p:cNvPr>
          <p:cNvPicPr>
            <a:picLocks noChangeAspect="1"/>
          </p:cNvPicPr>
          <p:nvPr/>
        </p:nvPicPr>
        <p:blipFill>
          <a:blip r:embed="rId2"/>
          <a:stretch>
            <a:fillRect/>
          </a:stretch>
        </p:blipFill>
        <p:spPr>
          <a:xfrm>
            <a:off x="1947320" y="2206892"/>
            <a:ext cx="8293003" cy="4404506"/>
          </a:xfrm>
          <a:prstGeom prst="rect">
            <a:avLst/>
          </a:prstGeom>
        </p:spPr>
      </p:pic>
    </p:spTree>
    <p:extLst>
      <p:ext uri="{BB962C8B-B14F-4D97-AF65-F5344CB8AC3E}">
        <p14:creationId xmlns:p14="http://schemas.microsoft.com/office/powerpoint/2010/main" val="3615057408"/>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1785</TotalTime>
  <Words>424</Words>
  <Application>Microsoft Office PowerPoint</Application>
  <PresentationFormat>Widescreen</PresentationFormat>
  <Paragraphs>22</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Bookman Old Style</vt:lpstr>
      <vt:lpstr>Corbel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Runkle</dc:creator>
  <cp:lastModifiedBy>Michael Runkle</cp:lastModifiedBy>
  <cp:revision>7</cp:revision>
  <cp:lastPrinted>2023-09-30T20:49:41Z</cp:lastPrinted>
  <dcterms:created xsi:type="dcterms:W3CDTF">2023-09-30T19:16:41Z</dcterms:created>
  <dcterms:modified xsi:type="dcterms:W3CDTF">2023-10-04T16:48:18Z</dcterms:modified>
</cp:coreProperties>
</file>